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erriweather" panose="020B0604020202020204" charset="-52"/>
      <p:regular r:id="rId16"/>
      <p:bold r:id="rId17"/>
      <p:italic r:id="rId18"/>
      <p:boldItalic r:id="rId19"/>
    </p:embeddedFont>
    <p:embeddedFont>
      <p:font typeface="Cambria Math" panose="02040503050406030204" pitchFamily="18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402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g>
</file>

<file path=ppt/media/image10.gif>
</file>

<file path=ppt/media/image11.png>
</file>

<file path=ppt/media/image2.jp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795020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6292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684e4645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5684e4645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8167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7c1d27c8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57c1d27c8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7035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68424a7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568424a7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8797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68424a7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568424a7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9460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68424a7a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568424a7a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3608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68424a7a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568424a7a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9000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68424a7a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568424a7a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6083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268685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316300" y="6297289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32363A"/>
                </a:solidFill>
              </a:rPr>
              <a:t>1</a:t>
            </a:r>
            <a:endParaRPr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4680641" y="2369806"/>
            <a:ext cx="4934076" cy="29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Выполнил: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lvl="1"/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Савченков Сергей Владимирович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МАОУ СОШ </a:t>
            </a: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№57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Руководитель: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err="1">
                <a:latin typeface="Calibri"/>
                <a:ea typeface="Calibri"/>
                <a:cs typeface="Calibri"/>
                <a:sym typeface="Calibri"/>
              </a:rPr>
              <a:t>Байгашов</a:t>
            </a: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 Алексей Сергеевич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БФУ им. И. Канта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 smtClean="0">
                <a:solidFill>
                  <a:schemeClr val="lt1"/>
                </a:solidFill>
              </a:rPr>
              <a:t>Пузырьки(Кипение)</a:t>
            </a:r>
            <a:endParaRPr sz="60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1227"/>
            <a:ext cx="4719607" cy="3539706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lt1"/>
                </a:solidFill>
              </a:rPr>
              <a:t>Введение</a:t>
            </a:r>
            <a:endParaRPr sz="3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32363A"/>
                </a:solidFill>
              </a:rPr>
              <a:t>2</a:t>
            </a:r>
            <a:endParaRPr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0" y="1568422"/>
            <a:ext cx="9143999" cy="43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buSzPts val="2400"/>
              <a:buFont typeface="Calibri"/>
              <a:buChar char="●"/>
            </a:pPr>
            <a:r>
              <a:rPr lang="ru-RU" sz="2400" dirty="0" smtClean="0"/>
              <a:t>Моделирование процесса кипения</a:t>
            </a:r>
          </a:p>
          <a:p>
            <a:pPr marL="457200" lvl="0" indent="-381000">
              <a:buSzPts val="2400"/>
              <a:buFont typeface="Calibri"/>
              <a:buChar char="●"/>
            </a:pPr>
            <a:r>
              <a:rPr lang="ru-RU" sz="2400" dirty="0" smtClean="0"/>
              <a:t>Применение полученных навыков математического моделирования</a:t>
            </a:r>
          </a:p>
          <a:p>
            <a:pPr marL="457200" lvl="0" indent="-381000">
              <a:buSzPts val="2400"/>
              <a:buFont typeface="Calibri"/>
              <a:buChar char="●"/>
            </a:pPr>
            <a:r>
              <a:rPr lang="ru-RU" sz="2400" dirty="0" smtClean="0"/>
              <a:t>Целью </a:t>
            </a:r>
            <a:r>
              <a:rPr lang="ru-RU" sz="2400" dirty="0"/>
              <a:t>работы является показать изменение воды при нагреве с разной температурой</a:t>
            </a:r>
            <a:r>
              <a:rPr lang="ru-RU" sz="2400" dirty="0" smtClean="0"/>
              <a:t>.</a:t>
            </a:r>
          </a:p>
          <a:p>
            <a:pPr marL="457200" lvl="0" indent="-381000">
              <a:buSzPts val="2400"/>
              <a:buFont typeface="Calibri"/>
              <a:buChar char="●"/>
            </a:pPr>
            <a:r>
              <a:rPr lang="ru-RU" sz="2400" dirty="0"/>
              <a:t>Для решения этой задачи необходимо знать устройство процесса кипения.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31" y="1268090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271150" y="-51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lt1"/>
                </a:solidFill>
              </a:rPr>
              <a:t>Постановка </a:t>
            </a:r>
            <a:r>
              <a:rPr lang="ru-RU" sz="3600" dirty="0" smtClean="0">
                <a:solidFill>
                  <a:schemeClr val="lt1"/>
                </a:solidFill>
              </a:rPr>
              <a:t>задачи</a:t>
            </a:r>
            <a:endParaRPr sz="3600" dirty="0">
              <a:solidFill>
                <a:schemeClr val="lt1"/>
              </a:solidFill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2363A"/>
                </a:solidFill>
              </a:rPr>
              <a:t>3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200888" y="1467320"/>
            <a:ext cx="8609100" cy="12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228829" y="3275754"/>
            <a:ext cx="83721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R -  радиус круга, a </a:t>
            </a: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–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параметр расширения окружности, </a:t>
            </a:r>
            <a:r>
              <a:rPr lang="ru-RU" sz="2400" dirty="0" err="1">
                <a:latin typeface="Calibri"/>
                <a:ea typeface="Calibri"/>
                <a:cs typeface="Calibri"/>
                <a:sym typeface="Calibri"/>
              </a:rPr>
              <a:t>time</a:t>
            </a: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 – время, </a:t>
            </a:r>
            <a:r>
              <a:rPr lang="ru-RU" sz="2400" dirty="0" err="1">
                <a:latin typeface="Calibri"/>
                <a:ea typeface="Calibri"/>
                <a:cs typeface="Calibri"/>
                <a:sym typeface="Calibri"/>
              </a:rPr>
              <a:t>phi</a:t>
            </a: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 – некоторый угол</a:t>
            </a: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 y0 – </a:t>
            </a: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скорость движение окружности вверх,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x1 – </a:t>
            </a: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начальное положение по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x, y1</a:t>
            </a: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 -начальное </a:t>
            </a: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положение по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y.</a:t>
            </a:r>
            <a:endParaRPr lang="ru-RU" sz="2400" dirty="0"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/>
              <p:cNvSpPr txBox="1"/>
              <p:nvPr/>
            </p:nvSpPr>
            <p:spPr>
              <a:xfrm>
                <a:off x="227574" y="1235569"/>
                <a:ext cx="2712602" cy="5386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𝑡𝑖𝑚𝑒</m:t>
                      </m:r>
                    </m:oMath>
                  </m:oMathPara>
                </a14:m>
                <a:endParaRPr lang="ru-RU" sz="3500" dirty="0"/>
              </a:p>
            </p:txBody>
          </p:sp>
        </mc:Choice>
        <mc:Fallback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574" y="1235569"/>
                <a:ext cx="2712602" cy="538609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227574" y="1689600"/>
                <a:ext cx="4453848" cy="5386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 ∗</m:t>
                      </m:r>
                      <m:func>
                        <m:funcPr>
                          <m:ctrlPr>
                            <a:rPr lang="en-US" sz="35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500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35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500" b="0" i="1" smtClean="0">
                                  <a:latin typeface="Cambria Math" panose="02040503050406030204" pitchFamily="18" charset="0"/>
                                </a:rPr>
                                <m:t>𝑝h𝑖</m:t>
                              </m:r>
                            </m:e>
                          </m:d>
                        </m:e>
                      </m:func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3500" dirty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574" y="1689600"/>
                <a:ext cx="4453848" cy="538609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71150" y="2136497"/>
                <a:ext cx="5230088" cy="53860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0+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∗</m:t>
                      </m:r>
                      <m:func>
                        <m:funcPr>
                          <m:ctrlPr>
                            <a:rPr lang="en-US" sz="35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5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35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500" b="0" i="1" smtClean="0">
                                  <a:latin typeface="Cambria Math" panose="02040503050406030204" pitchFamily="18" charset="0"/>
                                </a:rPr>
                                <m:t>𝑝h𝑖</m:t>
                              </m:r>
                            </m:e>
                          </m:d>
                        </m:e>
                      </m:func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3500" b="0" i="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ru-RU" sz="35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150" y="2136497"/>
                <a:ext cx="5230088" cy="538609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lt1"/>
                </a:solidFill>
              </a:rPr>
              <a:t>Начальные условия и численное решение</a:t>
            </a:r>
            <a:endParaRPr sz="3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7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2363A"/>
                </a:solidFill>
              </a:rPr>
              <a:t>4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213300" y="1259631"/>
            <a:ext cx="8473500" cy="41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Пузырьков </a:t>
            </a: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в воде – 500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Сосуд воды имеет размер</a:t>
            </a:r>
            <a:r>
              <a:rPr lang="en-US" sz="2400" dirty="0" smtClean="0">
                <a:latin typeface="Calibri"/>
                <a:ea typeface="Calibri"/>
                <a:cs typeface="Calibri"/>
                <a:sym typeface="Calibri"/>
              </a:rPr>
              <a:t> - 100x100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Температура равна 40 градусам, 80 градусам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447" y="2610346"/>
            <a:ext cx="5282616" cy="3601267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lt1"/>
                </a:solidFill>
              </a:rPr>
              <a:t>Результаты моделирования</a:t>
            </a:r>
            <a:endParaRPr sz="3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32363A"/>
                </a:solidFill>
              </a:rPr>
              <a:t>5</a:t>
            </a:r>
            <a:endParaRPr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213300" y="1416609"/>
            <a:ext cx="8473500" cy="4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61224"/>
            <a:ext cx="6096000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05677" y="1561224"/>
            <a:ext cx="3847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40 </a:t>
            </a:r>
            <a:r>
              <a:rPr lang="en-US" dirty="0" smtClean="0"/>
              <a:t>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°</a:t>
            </a:r>
            <a:endParaRPr lang="ru-RU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7674" y="8164"/>
            <a:ext cx="8229600" cy="1143000"/>
          </a:xfrm>
        </p:spPr>
        <p:txBody>
          <a:bodyPr/>
          <a:lstStyle/>
          <a:p>
            <a:r>
              <a:rPr lang="ru-RU" sz="3600" dirty="0">
                <a:solidFill>
                  <a:schemeClr val="lt1"/>
                </a:solidFill>
              </a:rPr>
              <a:t>Результаты моделирования</a:t>
            </a:r>
            <a:endParaRPr lang="ru-RU" sz="360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>
          <a:xfrm>
            <a:off x="6553200" y="6428778"/>
            <a:ext cx="2133600" cy="365125"/>
          </a:xfrm>
        </p:spPr>
        <p:txBody>
          <a:bodyPr/>
          <a:lstStyle/>
          <a:p>
            <a:r>
              <a:rPr lang="en-US" sz="2400" dirty="0" smtClean="0">
                <a:solidFill>
                  <a:srgbClr val="32363A"/>
                </a:solidFill>
              </a:rPr>
              <a:t>6</a:t>
            </a:r>
            <a:endParaRPr lang="ru-RU" sz="2400" dirty="0">
              <a:solidFill>
                <a:srgbClr val="32363A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  <p:pic>
        <p:nvPicPr>
          <p:cNvPr id="5" name="Google Shape;12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174182"/>
            <a:ext cx="9144000" cy="4951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2" y="1554163"/>
            <a:ext cx="6096000" cy="457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19327" y="1537955"/>
            <a:ext cx="4291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80 </a:t>
            </a:r>
            <a:r>
              <a:rPr lang="en-US" dirty="0" smtClean="0"/>
              <a:t>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14194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lt1"/>
                </a:solidFill>
              </a:rPr>
              <a:t>Заключение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32363A"/>
                </a:solidFill>
              </a:rPr>
              <a:t>7</a:t>
            </a:r>
            <a:endParaRPr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338950" y="1570450"/>
            <a:ext cx="8451000" cy="4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buSzPts val="2400"/>
              <a:buFont typeface="Calibri"/>
              <a:buChar char="●"/>
            </a:pPr>
            <a:r>
              <a:rPr lang="ru-RU" sz="2400" dirty="0"/>
              <a:t>Проведённое исследование показало, что чем выше температура, тем быстрее действуют пузырьки газа</a:t>
            </a:r>
            <a:r>
              <a:rPr lang="ru-RU" sz="2400" dirty="0" smtClean="0"/>
              <a:t>.</a:t>
            </a:r>
          </a:p>
          <a:p>
            <a:pPr marL="457200" lvl="0" indent="-381000">
              <a:buSzPts val="2400"/>
              <a:buFont typeface="Calibri"/>
              <a:buChar char="●"/>
            </a:pPr>
            <a:r>
              <a:rPr lang="ru-RU" sz="2400" dirty="0"/>
              <a:t>В то же время, как при 40 градусах Цельсия пузырьки ведут себя </a:t>
            </a:r>
            <a:r>
              <a:rPr lang="ru-RU" sz="2400" dirty="0" smtClean="0"/>
              <a:t>спокойно</a:t>
            </a:r>
            <a:r>
              <a:rPr lang="ru-RU" sz="2400" dirty="0"/>
              <a:t>, при </a:t>
            </a:r>
            <a:r>
              <a:rPr lang="ru-RU" sz="2400" dirty="0" smtClean="0"/>
              <a:t>80 градусах </a:t>
            </a:r>
            <a:r>
              <a:rPr lang="ru-RU" sz="2400" dirty="0"/>
              <a:t>пузыри начинают </a:t>
            </a:r>
            <a:r>
              <a:rPr lang="ru-RU" sz="2400" dirty="0" smtClean="0"/>
              <a:t>быстро двигаться </a:t>
            </a:r>
            <a:r>
              <a:rPr lang="ru-RU" sz="2400" dirty="0"/>
              <a:t>и </a:t>
            </a:r>
            <a:r>
              <a:rPr lang="ru-RU" sz="2400" dirty="0" smtClean="0"/>
              <a:t>расширятся.</a:t>
            </a:r>
            <a:endParaRPr lang="ru-RU" sz="2400" dirty="0" smtClean="0"/>
          </a:p>
          <a:p>
            <a:pPr marL="457200" lvl="0" indent="-381000">
              <a:buSzPts val="2400"/>
              <a:buFont typeface="Calibri"/>
              <a:buChar char="●"/>
            </a:pPr>
            <a:r>
              <a:rPr lang="ru-RU" sz="2400" dirty="0"/>
              <a:t>Таким образом, решение задачи указывает на изменение поведения пузырьков газа при различной температуре. </a:t>
            </a:r>
            <a:endParaRPr lang="ru-RU" sz="2400" dirty="0" smtClean="0"/>
          </a:p>
          <a:p>
            <a:pPr marL="457200" lvl="0" indent="-381000">
              <a:buSzPts val="2400"/>
              <a:buFont typeface="Calibri"/>
              <a:buChar char="●"/>
            </a:pPr>
            <a:r>
              <a:rPr lang="ru-RU" sz="2400" dirty="0"/>
              <a:t>Дальнейшим развитием этой работы может стать исследование поведение пузырьков не только в воде, но и в других жидкостях</a:t>
            </a:r>
            <a:r>
              <a:rPr lang="ru-RU" sz="2400" dirty="0" smtClean="0"/>
              <a:t>.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1312675" y="5632488"/>
            <a:ext cx="69858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60"/>
              <a:buFont typeface="Calibri"/>
              <a:buNone/>
            </a:pPr>
            <a:r>
              <a:rPr lang="ru-RU" sz="3600" i="0" u="none" strike="noStrike" cap="none" dirty="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СПАСИБО ЗА </a:t>
            </a:r>
            <a:r>
              <a:rPr lang="ru-RU" sz="3600" dirty="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В</a:t>
            </a:r>
            <a:r>
              <a:rPr lang="ru-RU" sz="3600" i="0" u="none" strike="noStrike" cap="none" dirty="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НИМАНИЕ!</a:t>
            </a:r>
            <a:endParaRPr sz="3600" i="0" u="none" strike="noStrike" cap="none" dirty="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7904747" y="6297824"/>
            <a:ext cx="787456" cy="451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32363A"/>
                </a:solidFill>
              </a:rPr>
              <a:t>8</a:t>
            </a:r>
            <a:endParaRPr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0" name="Picture 2" descr="s1200.png (1200×900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970" y="1428285"/>
            <a:ext cx="5605604" cy="420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233</Words>
  <Application>Microsoft Office PowerPoint</Application>
  <PresentationFormat>Экран (4:3)</PresentationFormat>
  <Paragraphs>40</Paragraphs>
  <Slides>9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Calibri</vt:lpstr>
      <vt:lpstr>Times New Roman</vt:lpstr>
      <vt:lpstr>Merriweather</vt:lpstr>
      <vt:lpstr>Arial</vt:lpstr>
      <vt:lpstr>Cambria Math</vt:lpstr>
      <vt:lpstr>Тема1</vt:lpstr>
      <vt:lpstr>Презентация PowerPoint</vt:lpstr>
      <vt:lpstr>Пузырьки(Кипение)</vt:lpstr>
      <vt:lpstr>Введение</vt:lpstr>
      <vt:lpstr>Постановка задачи</vt:lpstr>
      <vt:lpstr>Начальные условия и численное решение</vt:lpstr>
      <vt:lpstr>Результаты моделирования</vt:lpstr>
      <vt:lpstr>Результаты моделирования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Светланка</dc:creator>
  <cp:lastModifiedBy>PC</cp:lastModifiedBy>
  <cp:revision>13</cp:revision>
  <dcterms:modified xsi:type="dcterms:W3CDTF">2021-02-27T09:16:27Z</dcterms:modified>
</cp:coreProperties>
</file>